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Oswald Regular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swaldRegular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swaldRegula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254b0248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254b0248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1d8853eb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1d8853eb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d8853eb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1d8853eb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1d8853eb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1d8853eb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1ff825d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1ff825d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1d8853e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1d8853e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1ff825d15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1ff825d15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1ff825d15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1ff825d15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1ff825d15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1ff825d15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1ff825d15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1ff825d15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1ff825d1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1ff825d1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1ff825d15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1ff825d15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254b0248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254b0248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1ff825d15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1ff825d15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1ff825d15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1ff825d15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1ff825d15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1ff825d15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1ff825d15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1ff825d15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254b0248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254b0248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1ff825d15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1ff825d15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1ff825d15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1ff825d15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30c51e1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30c51e1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1d8853eb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1d8853eb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1ff825d15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1ff825d1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1ff825d15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1ff825d15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1ff825d15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1ff825d15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1ff825d15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1ff825d1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cbaef07a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cbaef07a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d8853eb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1d8853eb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8.gif"/><Relationship Id="rId5" Type="http://schemas.openxmlformats.org/officeDocument/2006/relationships/image" Target="../media/image4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gif"/><Relationship Id="rId4" Type="http://schemas.openxmlformats.org/officeDocument/2006/relationships/image" Target="../media/image25.gif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gif"/><Relationship Id="rId4" Type="http://schemas.openxmlformats.org/officeDocument/2006/relationships/image" Target="../media/image45.gif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gif"/><Relationship Id="rId4" Type="http://schemas.openxmlformats.org/officeDocument/2006/relationships/image" Target="../media/image46.gif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Relationship Id="rId4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Relationship Id="rId4" Type="http://schemas.openxmlformats.org/officeDocument/2006/relationships/image" Target="../media/image4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638925" y="3872875"/>
            <a:ext cx="60963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Disc. </a:t>
            </a:r>
            <a:r>
              <a:rPr lang="en" sz="1800">
                <a:solidFill>
                  <a:srgbClr val="434343"/>
                </a:solidFill>
              </a:rPr>
              <a:t>Levy Gabriel, Thiago Maia e Vinicius Malafaya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Doc.</a:t>
            </a:r>
            <a:r>
              <a:rPr lang="en" sz="1800">
                <a:solidFill>
                  <a:srgbClr val="434343"/>
                </a:solidFill>
              </a:rPr>
              <a:t> Prof. Dr. Márcio Rodrigues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89250" y="661975"/>
            <a:ext cx="7461900" cy="163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ESQUEMAS DE MODULAÇÃO EM UM CANAL AWGN</a:t>
            </a:r>
            <a:endParaRPr sz="3000">
              <a:solidFill>
                <a:srgbClr val="434343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PSK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60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BPSK;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QPSK;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8-PSK;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16-PSK;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67593" t="6594"/>
          <a:stretch/>
        </p:blipFill>
        <p:spPr>
          <a:xfrm>
            <a:off x="3155275" y="223800"/>
            <a:ext cx="1966375" cy="22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4">
            <a:alphaModFix/>
          </a:blip>
          <a:srcRect b="0" l="31544" r="35390" t="6594"/>
          <a:stretch/>
        </p:blipFill>
        <p:spPr>
          <a:xfrm>
            <a:off x="5725600" y="246375"/>
            <a:ext cx="1966375" cy="222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5">
            <a:alphaModFix/>
          </a:blip>
          <a:srcRect b="0" l="64556" r="0" t="0"/>
          <a:stretch/>
        </p:blipFill>
        <p:spPr>
          <a:xfrm>
            <a:off x="3153475" y="2676775"/>
            <a:ext cx="2101938" cy="23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6">
            <a:alphaModFix/>
          </a:blip>
          <a:srcRect b="0" l="0" r="49194" t="0"/>
          <a:stretch/>
        </p:blipFill>
        <p:spPr>
          <a:xfrm>
            <a:off x="5661600" y="2571750"/>
            <a:ext cx="2311612" cy="247715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-50" y="0"/>
            <a:ext cx="36774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PSK/QPSK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75" y="1276350"/>
            <a:ext cx="2386800" cy="11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425" y="178313"/>
            <a:ext cx="2386800" cy="231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8425" y="2614288"/>
            <a:ext cx="2386799" cy="23509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6763900" y="1844800"/>
            <a:ext cx="11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BPSK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6763900" y="4355150"/>
            <a:ext cx="11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QPSK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-50" y="0"/>
            <a:ext cx="36774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1145188" y="2722325"/>
            <a:ext cx="2602200" cy="2272500"/>
          </a:xfrm>
          <a:prstGeom prst="noSmoking">
            <a:avLst>
              <a:gd fmla="val 644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M-</a:t>
            </a:r>
            <a:r>
              <a:rPr lang="en"/>
              <a:t>PSK (M&gt;2)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5619200" y="1352650"/>
            <a:ext cx="30552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Formulação que considera a probabilidade de erro de bits para o M-PSK, onde Es = Eb log2(M) e Pb=Ps/log2(M). (SKLAR, 2001, pg. 229) (LATHI, 2010, pg. 560) (VAHID, 2008, pg. 4).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75" y="3309550"/>
            <a:ext cx="37814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4623150" y="3391000"/>
            <a:ext cx="35679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Formulação </a:t>
            </a:r>
            <a:r>
              <a:rPr b="1" lang="en"/>
              <a:t>ERRÔNEA</a:t>
            </a:r>
            <a:r>
              <a:rPr lang="en"/>
              <a:t> apresentada no artigo que considera a probabilidade de erro de bits para o M-PSK. Provavelmente ocorreu confusão ao diferenciar a probabilidade de erro de símbolos da de bit.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437300"/>
            <a:ext cx="5314400" cy="12840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-50" y="0"/>
            <a:ext cx="36774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8-PSK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425" y="207450"/>
            <a:ext cx="2386799" cy="223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428" y="2593747"/>
            <a:ext cx="2386799" cy="23598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255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r>
              <a:rPr lang="en"/>
              <a:t>-PSK</a:t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6763900" y="1844800"/>
            <a:ext cx="11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8-PSK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6763900" y="4355150"/>
            <a:ext cx="11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16-PSK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75" y="1170125"/>
            <a:ext cx="3254300" cy="12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975" y="3279225"/>
            <a:ext cx="357187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-50" y="0"/>
            <a:ext cx="36774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6"/>
          <p:cNvSpPr txBox="1"/>
          <p:nvPr>
            <p:ph type="title"/>
          </p:nvPr>
        </p:nvSpPr>
        <p:spPr>
          <a:xfrm>
            <a:off x="129675" y="3940875"/>
            <a:ext cx="47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Fig. 2 - </a:t>
            </a:r>
            <a:r>
              <a:rPr lang="en" sz="1500"/>
              <a:t>Curvas teóricas do PSK propostas pela formulação do artigo.</a:t>
            </a:r>
            <a:endParaRPr sz="1500"/>
          </a:p>
        </p:txBody>
      </p:sp>
      <p:sp>
        <p:nvSpPr>
          <p:cNvPr id="189" name="Google Shape;189;p26"/>
          <p:cNvSpPr txBox="1"/>
          <p:nvPr>
            <p:ph type="title"/>
          </p:nvPr>
        </p:nvSpPr>
        <p:spPr>
          <a:xfrm>
            <a:off x="4980751" y="3940875"/>
            <a:ext cx="40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Fig. 3 - Curvas teóricas do PSK com formulação matemática proposta por Lathi (2010),  Sklar (2001) e Vahid (2008).</a:t>
            </a:r>
            <a:endParaRPr sz="1500"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0" y="365875"/>
            <a:ext cx="4848101" cy="3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675" y="439825"/>
            <a:ext cx="4513950" cy="33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/>
          <p:nvPr/>
        </p:nvSpPr>
        <p:spPr>
          <a:xfrm>
            <a:off x="-50" y="0"/>
            <a:ext cx="36774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M-QAM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1152475"/>
            <a:ext cx="60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4-QAM;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8-QAM;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16-QAM;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64-QAM;</a:t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b="53923" l="51412" r="23789" t="0"/>
          <a:stretch/>
        </p:blipFill>
        <p:spPr>
          <a:xfrm>
            <a:off x="3039400" y="257600"/>
            <a:ext cx="2267574" cy="20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4">
            <a:alphaModFix/>
          </a:blip>
          <a:srcRect b="53923" l="77567" r="0" t="0"/>
          <a:stretch/>
        </p:blipFill>
        <p:spPr>
          <a:xfrm>
            <a:off x="6050775" y="257600"/>
            <a:ext cx="2051250" cy="20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5">
            <a:alphaModFix/>
          </a:blip>
          <a:srcRect b="0" l="6821" r="68380" t="53923"/>
          <a:stretch/>
        </p:blipFill>
        <p:spPr>
          <a:xfrm>
            <a:off x="2937675" y="2512425"/>
            <a:ext cx="2267574" cy="20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 rotWithShape="1">
          <a:blip r:embed="rId6">
            <a:alphaModFix/>
          </a:blip>
          <a:srcRect b="0" l="70073" r="6341" t="53923"/>
          <a:stretch/>
        </p:blipFill>
        <p:spPr>
          <a:xfrm>
            <a:off x="6074325" y="2512425"/>
            <a:ext cx="2156550" cy="20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/>
          <p:nvPr/>
        </p:nvSpPr>
        <p:spPr>
          <a:xfrm>
            <a:off x="-50" y="0"/>
            <a:ext cx="457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M-QAM</a:t>
            </a: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5619200" y="1352650"/>
            <a:ext cx="30552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Formulação que considera a probabilidade de erro de bits para o M-QAM. (SKLAR, 2001, pg. 565) (CARLSON </a:t>
            </a:r>
            <a:r>
              <a:rPr i="1" lang="en"/>
              <a:t>et all</a:t>
            </a:r>
            <a:r>
              <a:rPr lang="en"/>
              <a:t>, 2010, pg. 690)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4623150" y="3391000"/>
            <a:ext cx="37056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Formulação </a:t>
            </a:r>
            <a:r>
              <a:rPr b="1" lang="en"/>
              <a:t>ERRÔNEA</a:t>
            </a:r>
            <a:r>
              <a:rPr lang="en"/>
              <a:t> apresentada no artigo que considera a probabilidade de erro de bits para o M-QAM na verdade está considerando o caso M-ASK. (WANG, 2014, pg.29) (PROAKIS, 2012, pg. 223)</a:t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1145188" y="2722325"/>
            <a:ext cx="2602200" cy="2272500"/>
          </a:xfrm>
          <a:prstGeom prst="noSmoking">
            <a:avLst>
              <a:gd fmla="val 644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75" y="1353350"/>
            <a:ext cx="4855662" cy="11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63" y="3470759"/>
            <a:ext cx="4204474" cy="9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-50" y="0"/>
            <a:ext cx="457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425" y="2593750"/>
            <a:ext cx="2386799" cy="235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425" y="207450"/>
            <a:ext cx="2386800" cy="22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4-QAM</a:t>
            </a:r>
            <a:endParaRPr/>
          </a:p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311700" y="255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8-QAM</a:t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6763900" y="1844800"/>
            <a:ext cx="11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4-QAM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6763900" y="4355150"/>
            <a:ext cx="11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8-QAM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25" y="1133450"/>
            <a:ext cx="25050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358300"/>
            <a:ext cx="523875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/>
        </p:nvSpPr>
        <p:spPr>
          <a:xfrm>
            <a:off x="-50" y="0"/>
            <a:ext cx="457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425" y="2593750"/>
            <a:ext cx="2386799" cy="23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425" y="207450"/>
            <a:ext cx="2386800" cy="22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r>
              <a:rPr lang="en"/>
              <a:t>-QAM</a:t>
            </a:r>
            <a:endParaRPr/>
          </a:p>
        </p:txBody>
      </p:sp>
      <p:sp>
        <p:nvSpPr>
          <p:cNvPr id="239" name="Google Shape;239;p30"/>
          <p:cNvSpPr txBox="1"/>
          <p:nvPr>
            <p:ph type="title"/>
          </p:nvPr>
        </p:nvSpPr>
        <p:spPr>
          <a:xfrm>
            <a:off x="311700" y="255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</a:t>
            </a:r>
            <a:r>
              <a:rPr lang="en"/>
              <a:t>-QAM</a:t>
            </a:r>
            <a:endParaRPr/>
          </a:p>
        </p:txBody>
      </p:sp>
      <p:sp>
        <p:nvSpPr>
          <p:cNvPr id="240" name="Google Shape;240;p30"/>
          <p:cNvSpPr txBox="1"/>
          <p:nvPr/>
        </p:nvSpPr>
        <p:spPr>
          <a:xfrm>
            <a:off x="6763900" y="1844800"/>
            <a:ext cx="11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16</a:t>
            </a:r>
            <a:r>
              <a:rPr lang="en">
                <a:solidFill>
                  <a:srgbClr val="0000FF"/>
                </a:solidFill>
              </a:rPr>
              <a:t>-QAM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6763900" y="4355150"/>
            <a:ext cx="11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64</a:t>
            </a:r>
            <a:r>
              <a:rPr lang="en">
                <a:solidFill>
                  <a:srgbClr val="0000FF"/>
                </a:solidFill>
              </a:rPr>
              <a:t>-QAM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3463"/>
            <a:ext cx="44100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242550"/>
            <a:ext cx="523875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/>
          <p:nvPr/>
        </p:nvSpPr>
        <p:spPr>
          <a:xfrm>
            <a:off x="-50" y="0"/>
            <a:ext cx="457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1"/>
          <p:cNvSpPr txBox="1"/>
          <p:nvPr>
            <p:ph type="title"/>
          </p:nvPr>
        </p:nvSpPr>
        <p:spPr>
          <a:xfrm>
            <a:off x="129675" y="3940875"/>
            <a:ext cx="47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Fig. 4 - Curvas teóricas do QAM propostas pela formulação do artigo.</a:t>
            </a:r>
            <a:endParaRPr sz="1500"/>
          </a:p>
        </p:txBody>
      </p:sp>
      <p:sp>
        <p:nvSpPr>
          <p:cNvPr id="251" name="Google Shape;251;p31"/>
          <p:cNvSpPr txBox="1"/>
          <p:nvPr>
            <p:ph type="title"/>
          </p:nvPr>
        </p:nvSpPr>
        <p:spPr>
          <a:xfrm>
            <a:off x="4980751" y="3940875"/>
            <a:ext cx="40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Fig. 5 - Curvas teóricas do QAM propostas pela formulação do Sklar (2001) e Carlson (2010).</a:t>
            </a:r>
            <a:endParaRPr sz="1500"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13" y="452050"/>
            <a:ext cx="4334525" cy="32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725" y="513575"/>
            <a:ext cx="4286225" cy="32146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/>
          <p:nvPr/>
        </p:nvSpPr>
        <p:spPr>
          <a:xfrm>
            <a:off x="-50" y="0"/>
            <a:ext cx="457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Introdução</a:t>
            </a:r>
            <a:endParaRPr b="1" sz="3000"/>
          </a:p>
        </p:txBody>
      </p:sp>
      <p:sp>
        <p:nvSpPr>
          <p:cNvPr id="63" name="Google Shape;63;p14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-48150" y="1102175"/>
            <a:ext cx="85206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Contextualizando</a:t>
            </a:r>
            <a:r>
              <a:rPr b="1" lang="en" sz="2200"/>
              <a:t>:</a:t>
            </a:r>
            <a:endParaRPr b="1"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68400" y="1648175"/>
            <a:ext cx="5618100" cy="28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Sistemas digitais são menos sensíveis ao ruído, além de poderem ser efetivamente regenerados em diferentes ponto do percurso em transmissões de longas distâncias;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Maior integrabilidade de diferentes serviços com utilização de uma mesma infraestrutura ;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Maior facilidade na implementação de técnicas e manipulação dos sinais digitais com os algoritmos de processamento de sinais  ;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500" y="3564825"/>
            <a:ext cx="2012906" cy="14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900" y="292350"/>
            <a:ext cx="2313500" cy="15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8254" l="6000" r="5228" t="6472"/>
          <a:stretch/>
        </p:blipFill>
        <p:spPr>
          <a:xfrm>
            <a:off x="6679850" y="1992650"/>
            <a:ext cx="2464152" cy="14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FSK</a:t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-50" y="0"/>
            <a:ext cx="36774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88" y="3200850"/>
            <a:ext cx="2474100" cy="129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688" y="1069363"/>
            <a:ext cx="235267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25012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MSK</a:t>
            </a:r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925" y="1326300"/>
            <a:ext cx="4818025" cy="26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>
            <p:ph type="title"/>
          </p:nvPr>
        </p:nvSpPr>
        <p:spPr>
          <a:xfrm>
            <a:off x="3910138" y="4207725"/>
            <a:ext cx="47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Fig. 6 - Vetor girante para uma modulação 2-FSK. Fonte: &lt;http://whiteboard.ping.se/SDR/IQ&gt;</a:t>
            </a:r>
            <a:endParaRPr sz="1500"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9675" y="354850"/>
            <a:ext cx="2474075" cy="1240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</a:t>
            </a:r>
            <a:endParaRPr/>
          </a:p>
        </p:txBody>
      </p:sp>
      <p:sp>
        <p:nvSpPr>
          <p:cNvPr id="273" name="Google Shape;27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311700" y="1152475"/>
            <a:ext cx="60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Curvas de BER vs. SNR propostas pelo artigo;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Avaliação da BER para SNR = 1dB;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Avaliação da BER para SNR = 5dB;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Avaliação da BER para SNR = 10dB;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Reprodução dos resultados;</a:t>
            </a:r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-50" y="0"/>
            <a:ext cx="54978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gráficos</a:t>
            </a:r>
            <a:endParaRPr/>
          </a:p>
        </p:txBody>
      </p:sp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951" y="1101175"/>
            <a:ext cx="3898347" cy="3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40" y="1101175"/>
            <a:ext cx="4003209" cy="318035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>
            <p:ph type="title"/>
          </p:nvPr>
        </p:nvSpPr>
        <p:spPr>
          <a:xfrm>
            <a:off x="-50" y="42815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Fig. 7 - Curvas com os resultados práticos apresentados no artigo para as diversas modulações trabalhadas.</a:t>
            </a:r>
            <a:endParaRPr sz="1500"/>
          </a:p>
        </p:txBody>
      </p:sp>
      <p:sp>
        <p:nvSpPr>
          <p:cNvPr id="285" name="Google Shape;285;p34"/>
          <p:cNvSpPr/>
          <p:nvPr/>
        </p:nvSpPr>
        <p:spPr>
          <a:xfrm>
            <a:off x="-50" y="0"/>
            <a:ext cx="54978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574" y="941525"/>
            <a:ext cx="5918426" cy="36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Recorte dos resultados gráficos (1dB) </a:t>
            </a:r>
            <a:endParaRPr/>
          </a:p>
        </p:txBody>
      </p:sp>
      <p:sp>
        <p:nvSpPr>
          <p:cNvPr id="292" name="Google Shape;29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5"/>
          <p:cNvSpPr txBox="1"/>
          <p:nvPr>
            <p:ph type="title"/>
          </p:nvPr>
        </p:nvSpPr>
        <p:spPr>
          <a:xfrm>
            <a:off x="0" y="454745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Tabela</a:t>
            </a:r>
            <a:r>
              <a:rPr lang="en" sz="1500"/>
              <a:t>. 1 - Recorte dos valores de BER de cada modulação avaliada em SNR fixa de 1dB.</a:t>
            </a:r>
            <a:endParaRPr sz="1500"/>
          </a:p>
        </p:txBody>
      </p:sp>
      <p:sp>
        <p:nvSpPr>
          <p:cNvPr id="294" name="Google Shape;294;p35"/>
          <p:cNvSpPr/>
          <p:nvPr/>
        </p:nvSpPr>
        <p:spPr>
          <a:xfrm>
            <a:off x="-50" y="0"/>
            <a:ext cx="640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11" y="937675"/>
            <a:ext cx="6208775" cy="3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Recorte dos resultados gráficos (5dB)</a:t>
            </a:r>
            <a:endParaRPr/>
          </a:p>
        </p:txBody>
      </p:sp>
      <p:sp>
        <p:nvSpPr>
          <p:cNvPr id="301" name="Google Shape;30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6"/>
          <p:cNvSpPr txBox="1"/>
          <p:nvPr>
            <p:ph type="title"/>
          </p:nvPr>
        </p:nvSpPr>
        <p:spPr>
          <a:xfrm>
            <a:off x="0" y="454745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Tabela. 2 - Recorte dos valores de BER de cada modulação avaliada em SNR fixa de 5dB.</a:t>
            </a:r>
            <a:endParaRPr sz="1500"/>
          </a:p>
        </p:txBody>
      </p:sp>
      <p:sp>
        <p:nvSpPr>
          <p:cNvPr id="303" name="Google Shape;303;p36"/>
          <p:cNvSpPr/>
          <p:nvPr/>
        </p:nvSpPr>
        <p:spPr>
          <a:xfrm>
            <a:off x="-50" y="0"/>
            <a:ext cx="640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969" y="969825"/>
            <a:ext cx="6008058" cy="37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Recorte dos resultados gráficos (10dB) </a:t>
            </a:r>
            <a:endParaRPr/>
          </a:p>
        </p:txBody>
      </p:sp>
      <p:sp>
        <p:nvSpPr>
          <p:cNvPr id="310" name="Google Shape;3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7"/>
          <p:cNvSpPr txBox="1"/>
          <p:nvPr>
            <p:ph type="title"/>
          </p:nvPr>
        </p:nvSpPr>
        <p:spPr>
          <a:xfrm>
            <a:off x="0" y="454745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Tabela. 3 - Recorte dos valores de BER de cada modulação avaliada em SNR fixa de 10dB.</a:t>
            </a:r>
            <a:endParaRPr sz="1500"/>
          </a:p>
        </p:txBody>
      </p:sp>
      <p:sp>
        <p:nvSpPr>
          <p:cNvPr id="312" name="Google Shape;312;p37"/>
          <p:cNvSpPr/>
          <p:nvPr/>
        </p:nvSpPr>
        <p:spPr>
          <a:xfrm>
            <a:off x="-50" y="0"/>
            <a:ext cx="640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próprios</a:t>
            </a:r>
            <a:endParaRPr/>
          </a:p>
        </p:txBody>
      </p:sp>
      <p:sp>
        <p:nvSpPr>
          <p:cNvPr id="319" name="Google Shape;319;p38"/>
          <p:cNvSpPr txBox="1"/>
          <p:nvPr>
            <p:ph type="title"/>
          </p:nvPr>
        </p:nvSpPr>
        <p:spPr>
          <a:xfrm>
            <a:off x="-50" y="42815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Fig. 8 - Curvas com os resultados práticos obtidos durante a reprodução dos experimentos</a:t>
            </a:r>
            <a:endParaRPr sz="1500"/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024" y="952950"/>
            <a:ext cx="4489351" cy="336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00" y="1170125"/>
            <a:ext cx="3945333" cy="29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/>
          <p:nvPr/>
        </p:nvSpPr>
        <p:spPr>
          <a:xfrm>
            <a:off x="-50" y="0"/>
            <a:ext cx="6402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28" name="Google Shape;328;p39"/>
          <p:cNvSpPr/>
          <p:nvPr/>
        </p:nvSpPr>
        <p:spPr>
          <a:xfrm>
            <a:off x="-50" y="0"/>
            <a:ext cx="73059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9"/>
          <p:cNvSpPr/>
          <p:nvPr/>
        </p:nvSpPr>
        <p:spPr>
          <a:xfrm>
            <a:off x="3544650" y="1634100"/>
            <a:ext cx="2082300" cy="1875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9"/>
          <p:cNvSpPr/>
          <p:nvPr/>
        </p:nvSpPr>
        <p:spPr>
          <a:xfrm rot="5400000">
            <a:off x="4131150" y="2158050"/>
            <a:ext cx="1061700" cy="8274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Conclusões</a:t>
            </a:r>
            <a:endParaRPr/>
          </a:p>
        </p:txBody>
      </p:sp>
      <p:sp>
        <p:nvSpPr>
          <p:cNvPr id="337" name="Google Shape;33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 condições de baixa SNR, o uso do BPSK/QPSK oferecem menor BER;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 condições de alta SNR, torna-se melhor utilizar modulações com maior taxa de dados como o MPSK e MQAM, visto que seus níveis de BER serão baixos;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manter uma boa taxa de dados, recomenda-se que um esquema de modulação adaptativo que altere entre esquemas de modulação simples e de baixa taxa de dados entre esquemas complexos e de alta taxa de dado, dependendo da SNR do sinal recebido.</a:t>
            </a:r>
            <a:endParaRPr/>
          </a:p>
        </p:txBody>
      </p:sp>
      <p:sp>
        <p:nvSpPr>
          <p:cNvPr id="338" name="Google Shape;338;p40"/>
          <p:cNvSpPr/>
          <p:nvPr/>
        </p:nvSpPr>
        <p:spPr>
          <a:xfrm>
            <a:off x="-50" y="0"/>
            <a:ext cx="82467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344" name="Google Shape;34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Giordano, Arthur A., and Allen H. Levesque. Modeling of Digital Communication Systems Using SIMULINK. John Wiley &amp; Sons, 2015.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Couch, Leon W. Digital &amp; Analog Communication Systems. Pearson Higher Ed, 2012.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Proakis, John G., Masoud Salehi, and Gerhard Bauch. Contemporary communication systems using MATLAB. Nelson Education, 2012.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Carlson, A. Bruce, P. B. Crilly, and J. C. Rutledge. "</a:t>
            </a:r>
            <a:r>
              <a:rPr lang="en" sz="1200"/>
              <a:t>An Introduction to Signals and Noise in Electrical Communication." (2010).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Wang, Maolin. "Gauss-Chebyshev Quadratures for Wireless Performance Analysis." (2014).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Meghdadi, Vahid. "BER calculation." Wireless Communications (2008). Disponível em: &lt;https://www.unilim.fr/pages_perso/vahid/notes/ber_awgn.pdf&gt;, acessado em 17 de dezembro de 2020.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Chirag, B., A. Lohith, and H. S. Prashantha. "Comparative performance analysis of various digital modulation schemes in AWGN channel." 2017 Innovations in Power and Advanced Computing Technologies (i-PACT). IEEE, 2017.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Lathi, Bhagwandas Pannalal. Modern Digital and Analog Communication Systems 3e Osece. Oxford University Press, Inc., 1998.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Tranter, William H., et al. Principles of communication systems simulation with wireless applications. Vol. 1. New Jersey: Prentice Hall, 2004.</a:t>
            </a:r>
            <a:endParaRPr sz="1200"/>
          </a:p>
        </p:txBody>
      </p:sp>
      <p:sp>
        <p:nvSpPr>
          <p:cNvPr id="345" name="Google Shape;34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1"/>
          <p:cNvSpPr/>
          <p:nvPr/>
        </p:nvSpPr>
        <p:spPr>
          <a:xfrm>
            <a:off x="-50" y="0"/>
            <a:ext cx="91440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Introdução</a:t>
            </a:r>
            <a:endParaRPr b="1" sz="3000"/>
          </a:p>
        </p:txBody>
      </p:sp>
      <p:sp>
        <p:nvSpPr>
          <p:cNvPr id="75" name="Google Shape;75;p15"/>
          <p:cNvSpPr/>
          <p:nvPr/>
        </p:nvSpPr>
        <p:spPr>
          <a:xfrm>
            <a:off x="-50" y="0"/>
            <a:ext cx="18081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0113"/>
            <a:ext cx="8520600" cy="296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Metodologia</a:t>
            </a:r>
            <a:endParaRPr b="1" sz="3000"/>
          </a:p>
        </p:txBody>
      </p:sp>
      <p:sp>
        <p:nvSpPr>
          <p:cNvPr id="83" name="Google Shape;83;p16"/>
          <p:cNvSpPr/>
          <p:nvPr/>
        </p:nvSpPr>
        <p:spPr>
          <a:xfrm>
            <a:off x="-50" y="0"/>
            <a:ext cx="27489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200" y="1484874"/>
            <a:ext cx="4191275" cy="337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-50" y="135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Simulação de Sistemas de Comunicação</a:t>
            </a:r>
            <a:endParaRPr b="1" sz="2400"/>
          </a:p>
        </p:txBody>
      </p:sp>
      <p:sp>
        <p:nvSpPr>
          <p:cNvPr id="86" name="Google Shape;86;p16"/>
          <p:cNvSpPr txBox="1"/>
          <p:nvPr/>
        </p:nvSpPr>
        <p:spPr>
          <a:xfrm>
            <a:off x="311700" y="2078025"/>
            <a:ext cx="47004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Simulação de Monte Carlo</a:t>
            </a:r>
            <a:endParaRPr sz="27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50" y="2910173"/>
            <a:ext cx="3291176" cy="20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Metodologia</a:t>
            </a:r>
            <a:endParaRPr b="1" sz="3000"/>
          </a:p>
        </p:txBody>
      </p:sp>
      <p:sp>
        <p:nvSpPr>
          <p:cNvPr id="94" name="Google Shape;94;p17"/>
          <p:cNvSpPr/>
          <p:nvPr/>
        </p:nvSpPr>
        <p:spPr>
          <a:xfrm>
            <a:off x="-50" y="0"/>
            <a:ext cx="27489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-50" y="135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Esquemas de Modulação Utilizados:</a:t>
            </a:r>
            <a:endParaRPr b="1" sz="24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980" y="2111500"/>
            <a:ext cx="3738320" cy="18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626800" y="2078025"/>
            <a:ext cx="36318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FSK;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MSK;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M-PSK;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M-QAM;</a:t>
            </a:r>
            <a:endParaRPr sz="2700"/>
          </a:p>
        </p:txBody>
      </p:sp>
      <p:sp>
        <p:nvSpPr>
          <p:cNvPr id="98" name="Google Shape;98;p17"/>
          <p:cNvSpPr txBox="1"/>
          <p:nvPr/>
        </p:nvSpPr>
        <p:spPr>
          <a:xfrm>
            <a:off x="433250" y="4184900"/>
            <a:ext cx="41664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OBS: Em todos os esquemas é considerada a detecção coerente.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Metodologia</a:t>
            </a:r>
            <a:endParaRPr b="1" sz="3000"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-50" y="1148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Parâmetros Comparativos Utilizados:</a:t>
            </a:r>
            <a:endParaRPr b="1" sz="2700"/>
          </a:p>
        </p:txBody>
      </p:sp>
      <p:sp>
        <p:nvSpPr>
          <p:cNvPr id="106" name="Google Shape;106;p18"/>
          <p:cNvSpPr txBox="1"/>
          <p:nvPr/>
        </p:nvSpPr>
        <p:spPr>
          <a:xfrm>
            <a:off x="311700" y="2012100"/>
            <a:ext cx="7687500" cy="3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500"/>
              <a:t>BER</a:t>
            </a:r>
            <a:r>
              <a:rPr lang="en" sz="2700"/>
              <a:t> - </a:t>
            </a:r>
            <a:r>
              <a:rPr lang="en" sz="2000"/>
              <a:t>Estimador da probabilidade de erro de bit.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Char char="○"/>
            </a:pPr>
            <a:r>
              <a:rPr lang="en" sz="2500"/>
              <a:t>Probabilidade de erro de bit</a:t>
            </a:r>
            <a:r>
              <a:rPr lang="en" sz="2700"/>
              <a:t> </a:t>
            </a:r>
            <a:endParaRPr sz="20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Eb/N0  - </a:t>
            </a:r>
            <a:r>
              <a:rPr lang="en" sz="2000"/>
              <a:t>Razão entre a potência do sinal e a potência do ruído branco no canal em dB.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7" name="Google Shape;107;p18"/>
          <p:cNvSpPr/>
          <p:nvPr/>
        </p:nvSpPr>
        <p:spPr>
          <a:xfrm>
            <a:off x="-50" y="0"/>
            <a:ext cx="27489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Metodologia</a:t>
            </a:r>
            <a:endParaRPr b="1" sz="3000"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-50" y="1027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Detalhes de implementação:</a:t>
            </a:r>
            <a:endParaRPr b="1" sz="2700"/>
          </a:p>
        </p:txBody>
      </p:sp>
      <p:sp>
        <p:nvSpPr>
          <p:cNvPr id="115" name="Google Shape;115;p19"/>
          <p:cNvSpPr txBox="1"/>
          <p:nvPr/>
        </p:nvSpPr>
        <p:spPr>
          <a:xfrm>
            <a:off x="311700" y="1610425"/>
            <a:ext cx="8709300" cy="3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</a:t>
            </a:r>
            <a:r>
              <a:rPr lang="en" sz="1800"/>
              <a:t>odos os esquemas de modulação foram analisados e simulados no Matlab;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 canal utilizado foi do tipo AWGN;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 sinal de entrada utilizados em todas as simulações para as diferentes modulações foi um sinal de áudio de tamanho 647KB no formato .wav;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 sinal de áudio foi então digitalizado usando funções built-in do Matlab com uma taxa de amostragem de 44.110 Hz, das quais foram consideradas 1000 amostras.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/>
              <a:t>A partir das simulações foram plotados gráficos de BER x SNR para cada esquema de modulação.</a:t>
            </a:r>
            <a:endParaRPr sz="1800"/>
          </a:p>
        </p:txBody>
      </p:sp>
      <p:sp>
        <p:nvSpPr>
          <p:cNvPr id="116" name="Google Shape;116;p19"/>
          <p:cNvSpPr/>
          <p:nvPr/>
        </p:nvSpPr>
        <p:spPr>
          <a:xfrm>
            <a:off x="-50" y="0"/>
            <a:ext cx="27489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-50" y="0"/>
            <a:ext cx="27366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00" y="1088963"/>
            <a:ext cx="6505575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935738" y="4556075"/>
            <a:ext cx="52725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1 - Sinal de Áudio utilizado como entrada para as simulações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1392775" y="2064775"/>
            <a:ext cx="602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Probabilidade de erro de bit (Pe) em diversos e</a:t>
            </a:r>
            <a:r>
              <a:rPr lang="en"/>
              <a:t>squemas de modulação</a:t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-50" y="0"/>
            <a:ext cx="3677400" cy="110100"/>
          </a:xfrm>
          <a:prstGeom prst="roundRect">
            <a:avLst>
              <a:gd fmla="val 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